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258" r:id="rId4"/>
    <p:sldId id="280" r:id="rId5"/>
    <p:sldId id="276" r:id="rId6"/>
    <p:sldId id="279" r:id="rId7"/>
    <p:sldId id="275" r:id="rId8"/>
    <p:sldId id="278" r:id="rId9"/>
    <p:sldId id="273" r:id="rId10"/>
    <p:sldId id="283" r:id="rId11"/>
    <p:sldId id="282" r:id="rId12"/>
    <p:sldId id="281" r:id="rId13"/>
    <p:sldId id="277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PROJECT OVERVIEW - SELENA" id="{4789936C-E707-4FCD-A380-FC5E33C63DA5}">
          <p14:sldIdLst>
            <p14:sldId id="256"/>
            <p14:sldId id="260"/>
            <p14:sldId id="258"/>
          </p14:sldIdLst>
        </p14:section>
        <p14:section name="THE DATA AND THE ETL PROCESS - COLE" id="{68D80319-1C63-4C5B-9181-9FE8C6CB8CDB}">
          <p14:sldIdLst>
            <p14:sldId id="280"/>
            <p14:sldId id="276"/>
          </p14:sldIdLst>
        </p14:section>
        <p14:section name="VISUALIZATIONS AND MODELS OVERVIEW - JUSTIN" id="{D27DCC12-6780-454F-BA0B-9D37CE849DC3}">
          <p14:sldIdLst>
            <p14:sldId id="279"/>
            <p14:sldId id="275"/>
            <p14:sldId id="278"/>
          </p14:sldIdLst>
        </p14:section>
        <p14:section name="DETAILS AND RESULTS OF MODELS - JOEL" id="{DF3D2170-DD0A-40E9-8477-03D1E94E628B}">
          <p14:sldIdLst>
            <p14:sldId id="273"/>
            <p14:sldId id="283"/>
            <p14:sldId id="282"/>
            <p14:sldId id="281"/>
          </p14:sldIdLst>
        </p14:section>
        <p14:section name="BEST MODEL AND CONCLUSIONS - ZAC" id="{E7E1587B-A1CB-4506-A353-896458A8E844}">
          <p14:sldIdLst>
            <p14:sldId id="277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003"/>
    <a:srgbClr val="FF5B83"/>
    <a:srgbClr val="FF9999"/>
    <a:srgbClr val="F4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/>
    <p:restoredTop sz="94694"/>
  </p:normalViewPr>
  <p:slideViewPr>
    <p:cSldViewPr snapToGrid="0">
      <p:cViewPr varScale="1">
        <p:scale>
          <a:sx n="85" d="100"/>
          <a:sy n="85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3EEF0-3DBD-44E7-A060-15B8DDDF5939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A1F0A-B5CB-4D10-BD82-E9401FAB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3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, pandas,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7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features to linear regression may improve it over the 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 descr="形状, 正方形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11" name="shape2" descr="形状, 正方形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1" descr="形状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580" y="2028742"/>
            <a:ext cx="4930227" cy="3861021"/>
          </a:xfrm>
          <a:prstGeom prst="rect">
            <a:avLst/>
          </a:prstGeom>
        </p:spPr>
      </p:pic>
      <p:pic>
        <p:nvPicPr>
          <p:cNvPr id="9" name="shape2" descr="形状, 矩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7190" y="2028743"/>
            <a:ext cx="4930228" cy="3861022"/>
          </a:xfrm>
          <a:prstGeom prst="rect">
            <a:avLst/>
          </a:prstGeom>
        </p:spPr>
      </p:pic>
      <p:pic>
        <p:nvPicPr>
          <p:cNvPr id="15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9" y="2022938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47265" y="2609817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5735999" y="1942140"/>
            <a:ext cx="6120000" cy="4641215"/>
          </a:xfrm>
          <a:prstGeom prst="rect">
            <a:avLst/>
          </a:prstGeom>
        </p:spPr>
        <p:txBody>
          <a:bodyPr/>
          <a:lstStyle>
            <a:lvl1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1pPr>
            <a:lvl2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627999" y="1146515"/>
            <a:ext cx="6159600" cy="58320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3405" y="2541585"/>
            <a:ext cx="1437118" cy="1437118"/>
          </a:xfrm>
          <a:prstGeom prst="rect">
            <a:avLst/>
          </a:prstGeom>
        </p:spPr>
      </p:pic>
      <p:pic>
        <p:nvPicPr>
          <p:cNvPr id="10" name="shape2" descr="形状  低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9967" y="2541585"/>
            <a:ext cx="1437118" cy="1437118"/>
          </a:xfrm>
          <a:prstGeom prst="rect">
            <a:avLst/>
          </a:prstGeom>
        </p:spPr>
      </p:pic>
      <p:pic>
        <p:nvPicPr>
          <p:cNvPr id="16" name="shape3" descr="图标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44196" y="4206926"/>
            <a:ext cx="1437118" cy="1437118"/>
          </a:xfrm>
          <a:prstGeom prst="rect">
            <a:avLst/>
          </a:prstGeom>
        </p:spPr>
      </p:pic>
      <p:pic>
        <p:nvPicPr>
          <p:cNvPr id="18" name="shape4" descr="图标  中度可信度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25362" y="4206925"/>
            <a:ext cx="1437117" cy="1437117"/>
          </a:xfrm>
          <a:prstGeom prst="rect">
            <a:avLst/>
          </a:prstGeom>
        </p:spPr>
      </p:pic>
      <p:pic>
        <p:nvPicPr>
          <p:cNvPr id="20" name="tray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5"/>
          <p:cNvSpPr>
            <a:spLocks noGrp="1"/>
          </p:cNvSpPr>
          <p:nvPr>
            <p:ph sz="quarter" idx="14"/>
          </p:nvPr>
        </p:nvSpPr>
        <p:spPr>
          <a:xfrm>
            <a:off x="3024000" y="440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3024000" y="525488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9050" y="0"/>
            <a:ext cx="12229465" cy="6873875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05" y="1637665"/>
            <a:ext cx="10800080" cy="46208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4.jp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10" Type="http://schemas.openxmlformats.org/officeDocument/2006/relationships/image" Target="../media/image41.emf"/><Relationship Id="rId4" Type="http://schemas.openxmlformats.org/officeDocument/2006/relationships/image" Target="../media/image23.jpeg"/><Relationship Id="rId9" Type="http://schemas.openxmlformats.org/officeDocument/2006/relationships/package" Target="../embeddings/Microsoft_Excel_Worksheet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fif"/><Relationship Id="rId7" Type="http://schemas.openxmlformats.org/officeDocument/2006/relationships/image" Target="../media/image28.jf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479040"/>
            <a:ext cx="10810240" cy="238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Justin Clawson</a:t>
            </a: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Joel Fisher</a:t>
            </a: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Cole O’Neill</a:t>
            </a: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Selena </a:t>
            </a:r>
            <a:r>
              <a:rPr lang="en-US" sz="24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Passeno</a:t>
            </a:r>
            <a:endParaRPr lang="en-US" sz="2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Zac Williams</a:t>
            </a:r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87553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Michigan Real Estate Price Predictor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121541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Decision Tree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4AA2-BDED-4FA6-B820-02825068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18" y="1754634"/>
            <a:ext cx="7357021" cy="4880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9557B-726D-4FB9-9F7C-06E96F1D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1" y="2794529"/>
            <a:ext cx="4297539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1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847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89284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/>
              <a:t>Neural Network Models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26A58-F159-4FA8-BEFF-789F20631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930" y="1126131"/>
            <a:ext cx="5949596" cy="4000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06FA12-A0F3-44AD-8E57-08DF388F7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880" y="4704715"/>
            <a:ext cx="3905250" cy="1647825"/>
          </a:xfrm>
          <a:prstGeom prst="rect">
            <a:avLst/>
          </a:prstGeom>
        </p:spPr>
      </p:pic>
      <p:sp>
        <p:nvSpPr>
          <p:cNvPr id="10" name="body1">
            <a:extLst>
              <a:ext uri="{FF2B5EF4-FFF2-40B4-BE49-F238E27FC236}">
                <a16:creationId xmlns:a16="http://schemas.microsoft.com/office/drawing/2014/main" id="{724FB6C4-B5CC-4EC7-B1DB-EF1B657D0B0D}"/>
              </a:ext>
            </a:extLst>
          </p:cNvPr>
          <p:cNvSpPr txBox="1">
            <a:spLocks/>
          </p:cNvSpPr>
          <p:nvPr/>
        </p:nvSpPr>
        <p:spPr>
          <a:xfrm>
            <a:off x="3479870" y="3930989"/>
            <a:ext cx="2446796" cy="867692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10003"/>
                </a:solidFill>
              </a:rPr>
              <a:t>Version 1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607DD7-10FB-4C8A-911C-2EC41EC71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880" y="1039251"/>
            <a:ext cx="5248452" cy="3751122"/>
          </a:xfrm>
          <a:prstGeom prst="rect">
            <a:avLst/>
          </a:prstGeom>
        </p:spPr>
      </p:pic>
      <p:sp>
        <p:nvSpPr>
          <p:cNvPr id="11" name="body1">
            <a:extLst>
              <a:ext uri="{FF2B5EF4-FFF2-40B4-BE49-F238E27FC236}">
                <a16:creationId xmlns:a16="http://schemas.microsoft.com/office/drawing/2014/main" id="{1177A1D5-A8C1-49EC-990A-EC71A142C321}"/>
              </a:ext>
            </a:extLst>
          </p:cNvPr>
          <p:cNvSpPr txBox="1">
            <a:spLocks/>
          </p:cNvSpPr>
          <p:nvPr/>
        </p:nvSpPr>
        <p:spPr>
          <a:xfrm>
            <a:off x="9268062" y="3794638"/>
            <a:ext cx="2446796" cy="867692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10003"/>
                </a:solidFill>
              </a:rPr>
              <a:t>Version 2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D0FA5-FEAA-5346-7031-4E1441016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3747" y="4662330"/>
            <a:ext cx="1362338" cy="1961438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4F69B61-DA59-2CE0-6745-DFF178E6A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814307"/>
              </p:ext>
            </p:extLst>
          </p:nvPr>
        </p:nvGraphicFramePr>
        <p:xfrm>
          <a:off x="4019550" y="4835525"/>
          <a:ext cx="1544638" cy="173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9" imgW="1781326" imgH="2000250" progId="Excel.Sheet.12">
                  <p:embed/>
                </p:oleObj>
              </mc:Choice>
              <mc:Fallback>
                <p:oleObj name="Worksheet" r:id="rId9" imgW="1781326" imgH="20002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9550" y="4835525"/>
                        <a:ext cx="1544638" cy="173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5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14" y="-21135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81170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/>
              <a:t>Random Forest Model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037C8-BF57-4CE9-8989-6D21D7FD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95" y="1938201"/>
            <a:ext cx="5793846" cy="378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C7563-F5E4-4136-8C39-C6FF6EA4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8" y="1609446"/>
            <a:ext cx="6188781" cy="3606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3E42B-6604-42A9-A3F4-6F519B92C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9" y="5508439"/>
            <a:ext cx="5971392" cy="9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411590" y="224439"/>
            <a:ext cx="10800080" cy="644223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1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The Results &amp; Best Model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411590" y="1400029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l"/>
            <a:br>
              <a:rPr lang="en-US" sz="2400" dirty="0"/>
            </a:br>
            <a:r>
              <a:rPr lang="en-US" sz="2400" dirty="0"/>
              <a:t>	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header">
            <a:extLst>
              <a:ext uri="{FF2B5EF4-FFF2-40B4-BE49-F238E27FC236}">
                <a16:creationId xmlns:a16="http://schemas.microsoft.com/office/drawing/2014/main" id="{829785E4-4C0D-41E1-B00E-614E81956AC9}"/>
              </a:ext>
            </a:extLst>
          </p:cNvPr>
          <p:cNvSpPr txBox="1">
            <a:spLocks/>
          </p:cNvSpPr>
          <p:nvPr/>
        </p:nvSpPr>
        <p:spPr>
          <a:xfrm>
            <a:off x="638614" y="1328129"/>
            <a:ext cx="10346798" cy="530543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Performed testing using 5 methods and multiple iterations of each to help optimize models</a:t>
            </a:r>
          </a:p>
          <a:p>
            <a:pPr algn="l"/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Neural Networks produced the best results (smallest RSME)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Second best would be Linear Regression 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4540E1DE-5A9C-4C0C-8695-BD33A4D48B4C}"/>
              </a:ext>
            </a:extLst>
          </p:cNvPr>
          <p:cNvSpPr txBox="1">
            <a:spLocks/>
          </p:cNvSpPr>
          <p:nvPr/>
        </p:nvSpPr>
        <p:spPr>
          <a:xfrm>
            <a:off x="335914" y="4876799"/>
            <a:ext cx="6189065" cy="4024765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EFC67-67B7-A977-A21A-D0833595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18" y="4102529"/>
            <a:ext cx="4908744" cy="23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111" y="1965229"/>
            <a:ext cx="3128317" cy="4494088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292" y="1989662"/>
            <a:ext cx="3114393" cy="4494088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97" y="1981689"/>
            <a:ext cx="3119717" cy="4502061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Project Conclusions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6" y="1991411"/>
            <a:ext cx="3231187" cy="474992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Best Model – Neural Networks</a:t>
            </a:r>
          </a:p>
          <a:p>
            <a:pPr lvl="4"/>
            <a:r>
              <a:rPr lang="en-US" dirty="0"/>
              <a:t>We ran several types of models, optimizing and running multiple iterations, and the neural network approach was the best.</a:t>
            </a:r>
          </a:p>
          <a:p>
            <a:pPr lvl="4"/>
            <a:r>
              <a:rPr lang="en-US" dirty="0"/>
              <a:t>Trying a variety of approaches, and performing optimization operations, let us find the best way to analyze the realtor data.</a:t>
            </a:r>
          </a:p>
          <a:p>
            <a:pPr lvl="4"/>
            <a:endParaRPr lang="en-US" dirty="0"/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 dirty="0"/>
              <a:t>01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4494088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Other Considerations</a:t>
            </a:r>
          </a:p>
          <a:p>
            <a:pPr lvl="4"/>
            <a:r>
              <a:rPr lang="en-US" dirty="0"/>
              <a:t>Additional testing using other models may have resulted in a lower RMSE (time series or other)</a:t>
            </a:r>
          </a:p>
          <a:p>
            <a:pPr lvl="4"/>
            <a:r>
              <a:rPr lang="en-US" dirty="0"/>
              <a:t>Earlier use of heat map tool would have allowed us to see that data not highly correlated. </a:t>
            </a:r>
          </a:p>
          <a:p>
            <a:pPr lvl="4"/>
            <a:r>
              <a:rPr lang="en-US" dirty="0"/>
              <a:t>Could have used different or more expansive data which would have allowed model to train/test more 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03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Tools We Used </a:t>
            </a:r>
          </a:p>
          <a:p>
            <a:pPr lvl="4"/>
            <a:r>
              <a:rPr lang="en-US" dirty="0"/>
              <a:t>We utilized </a:t>
            </a:r>
            <a:r>
              <a:rPr lang="en-US" dirty="0" err="1"/>
              <a:t>Jupyter</a:t>
            </a:r>
            <a:r>
              <a:rPr lang="en-US" dirty="0"/>
              <a:t> Notebook, Pandas, Python, Tableau, </a:t>
            </a:r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Colab</a:t>
            </a:r>
            <a:r>
              <a:rPr lang="en-US" dirty="0"/>
              <a:t>, </a:t>
            </a:r>
            <a:r>
              <a:rPr lang="en-US" dirty="0" err="1"/>
              <a:t>PySpark</a:t>
            </a:r>
            <a:r>
              <a:rPr lang="en-US" dirty="0"/>
              <a:t> and </a:t>
            </a:r>
            <a:r>
              <a:rPr lang="en-US" dirty="0" err="1"/>
              <a:t>SparkSQL</a:t>
            </a:r>
            <a:r>
              <a:rPr lang="en-US" dirty="0"/>
              <a:t> to create five models designed to predict housing prices in Michigan.</a:t>
            </a:r>
          </a:p>
          <a:p>
            <a:pPr lvl="4"/>
            <a:r>
              <a:rPr lang="en-US" dirty="0"/>
              <a:t>We now have more tools at our disposal!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39841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Project Description</a:t>
            </a:r>
          </a:p>
          <a:p>
            <a:pPr lvl="4"/>
            <a:r>
              <a:rPr lang="en-US" dirty="0"/>
              <a:t>We used housing market data to try to predict the sale price of houses in Michigan based on factors like square footage, location, bedrooms and bathrooms, lot size, and zip code.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sz="3200" dirty="0"/>
              <a:t>Project Overview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Source</a:t>
            </a:r>
          </a:p>
          <a:p>
            <a:pPr lvl="4"/>
            <a:r>
              <a:rPr lang="en-US" dirty="0"/>
              <a:t>Downloaded from Kaggle</a:t>
            </a:r>
          </a:p>
          <a:p>
            <a:pPr lvl="4"/>
            <a:r>
              <a:rPr lang="en-US" dirty="0"/>
              <a:t>USA Real Estate Dataset</a:t>
            </a:r>
          </a:p>
          <a:p>
            <a:pPr lvl="4"/>
            <a:r>
              <a:rPr lang="en-US" dirty="0"/>
              <a:t>Realtor.com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68193" y="4560711"/>
            <a:ext cx="5346755" cy="161797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ETL Process</a:t>
            </a:r>
          </a:p>
          <a:p>
            <a:pPr lvl="4"/>
            <a:r>
              <a:rPr lang="en-US" dirty="0"/>
              <a:t>Downloaded data, cleaned to include Michigan only</a:t>
            </a:r>
          </a:p>
          <a:p>
            <a:pPr lvl="4"/>
            <a:r>
              <a:rPr lang="en-US" dirty="0"/>
              <a:t>Drop duplicates and unneeded fields</a:t>
            </a:r>
          </a:p>
          <a:p>
            <a:pPr lvl="4"/>
            <a:r>
              <a:rPr lang="en-US" dirty="0"/>
              <a:t>Loaded to Spark SQL database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836754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Tools Used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8BF85-F213-4DD0-AB8E-6463E96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2047539"/>
            <a:ext cx="3559863" cy="1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8C37F-D137-44A8-B3A2-91CA3828D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694" y="1753650"/>
            <a:ext cx="3558394" cy="2373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62ED13-3E50-49F4-8DAF-02641350E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68" y="3963814"/>
            <a:ext cx="2967318" cy="1669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9E942-C311-4ACA-AF60-35A6EED6E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177" y="3841658"/>
            <a:ext cx="4697308" cy="24141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4957A6-C676-491A-80BC-D8983A1B5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3020" y="3102833"/>
            <a:ext cx="3198416" cy="1288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C5D3FB-D65D-400A-AD2A-7855D585A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654" y="4744434"/>
            <a:ext cx="2641523" cy="1424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38C90E-3520-4019-8B55-A2388AE65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3059" y="1401345"/>
            <a:ext cx="3793901" cy="17256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27" y="1513836"/>
            <a:ext cx="5596644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378" y="4684480"/>
            <a:ext cx="5581816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41" y="3094986"/>
            <a:ext cx="5589230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309827" y="1363712"/>
            <a:ext cx="5589231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How much data are we working with?</a:t>
            </a:r>
          </a:p>
          <a:p>
            <a:pPr lvl="4"/>
            <a:r>
              <a:rPr lang="en-US" dirty="0"/>
              <a:t>Original data = 1,084,909 rows, 12 columns</a:t>
            </a:r>
          </a:p>
          <a:p>
            <a:pPr lvl="4"/>
            <a:r>
              <a:rPr lang="en-US" dirty="0"/>
              <a:t>Cleaned (MI only) data = 22,076 rows, 11 columns</a:t>
            </a:r>
          </a:p>
          <a:p>
            <a:pPr lvl="4"/>
            <a:r>
              <a:rPr lang="en-US" dirty="0"/>
              <a:t>Removed prev. sold date, duplicates, excluded houses to build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The Cleaned Data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317241" y="2979561"/>
            <a:ext cx="5581817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Fun facts</a:t>
            </a:r>
          </a:p>
          <a:p>
            <a:pPr lvl="4"/>
            <a:r>
              <a:rPr lang="en-US" dirty="0"/>
              <a:t>484 square miles worth of property for sale in Michigan!</a:t>
            </a:r>
          </a:p>
          <a:p>
            <a:pPr lvl="4"/>
            <a:r>
              <a:rPr lang="en-US" dirty="0"/>
              <a:t>Harbert, MI has highest avg price ($2.6M) –I94 just north of IN border</a:t>
            </a:r>
          </a:p>
          <a:p>
            <a:pPr lvl="4"/>
            <a:r>
              <a:rPr lang="en-US" dirty="0"/>
              <a:t>Just over $7B in real estate total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331378" y="4705498"/>
            <a:ext cx="5485114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tidbits</a:t>
            </a:r>
          </a:p>
          <a:p>
            <a:pPr lvl="4"/>
            <a:r>
              <a:rPr lang="en-US" dirty="0"/>
              <a:t>Average house size 1,880 sq. ft., median 1,584</a:t>
            </a:r>
          </a:p>
          <a:p>
            <a:pPr lvl="4"/>
            <a:r>
              <a:rPr lang="en-US" dirty="0"/>
              <a:t>Average price about $318,000, median price $210,000</a:t>
            </a:r>
          </a:p>
        </p:txBody>
      </p:sp>
    </p:spTree>
    <p:extLst>
      <p:ext uri="{BB962C8B-B14F-4D97-AF65-F5344CB8AC3E}">
        <p14:creationId xmlns:p14="http://schemas.microsoft.com/office/powerpoint/2010/main" val="32487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14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115235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ETL Process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C9824-782F-4FCD-8D00-47883304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04" y="1569279"/>
            <a:ext cx="7466667" cy="5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A4068-9A36-4C2B-85F8-5873013D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" y="240152"/>
            <a:ext cx="4457767" cy="277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8C9C5-51FB-4D6D-BCB9-7D72CAB7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621" y="3012953"/>
            <a:ext cx="2315938" cy="31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1"/>
            <a:ext cx="11520170" cy="653796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br>
              <a:rPr lang="en-US" dirty="0"/>
            </a:b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Tableau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0B6FA-796D-4F04-8326-D47FB25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7" y="1104215"/>
            <a:ext cx="5436716" cy="5183328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D5E05962-21E2-418B-86EB-13002634DD0B}"/>
              </a:ext>
            </a:extLst>
          </p:cNvPr>
          <p:cNvSpPr txBox="1">
            <a:spLocks/>
          </p:cNvSpPr>
          <p:nvPr/>
        </p:nvSpPr>
        <p:spPr>
          <a:xfrm>
            <a:off x="6287288" y="1833713"/>
            <a:ext cx="5568794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Darker green = higher price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AAF5040-16AC-4DA1-9E71-0815144E72C5}"/>
              </a:ext>
            </a:extLst>
          </p:cNvPr>
          <p:cNvSpPr txBox="1">
            <a:spLocks/>
          </p:cNvSpPr>
          <p:nvPr/>
        </p:nvSpPr>
        <p:spPr>
          <a:xfrm>
            <a:off x="6287288" y="2766194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Grey counties = no data</a:t>
            </a:r>
          </a:p>
        </p:txBody>
      </p:sp>
      <p:sp>
        <p:nvSpPr>
          <p:cNvPr id="9" name="header">
            <a:extLst>
              <a:ext uri="{FF2B5EF4-FFF2-40B4-BE49-F238E27FC236}">
                <a16:creationId xmlns:a16="http://schemas.microsoft.com/office/drawing/2014/main" id="{A9F5E16F-CF34-4584-B3F1-EAE1344C888A}"/>
              </a:ext>
            </a:extLst>
          </p:cNvPr>
          <p:cNvSpPr txBox="1">
            <a:spLocks/>
          </p:cNvSpPr>
          <p:nvPr/>
        </p:nvSpPr>
        <p:spPr>
          <a:xfrm>
            <a:off x="6287288" y="3716168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Highest prices seen in the Ann Arbor area</a:t>
            </a:r>
          </a:p>
        </p:txBody>
      </p:sp>
    </p:spTree>
    <p:extLst>
      <p:ext uri="{BB962C8B-B14F-4D97-AF65-F5344CB8AC3E}">
        <p14:creationId xmlns:p14="http://schemas.microsoft.com/office/powerpoint/2010/main" val="246573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14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888943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Correlation Heatmap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5978285" y="1650253"/>
            <a:ext cx="5877800" cy="888943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This code shows us the correlation between all variables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FEEB-1D64-478E-A8E2-3230CD89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9" y="1024914"/>
            <a:ext cx="5324246" cy="4702287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307A3BD1-ADF5-4D51-84B2-2CD9DB322613}"/>
              </a:ext>
            </a:extLst>
          </p:cNvPr>
          <p:cNvSpPr txBox="1">
            <a:spLocks/>
          </p:cNvSpPr>
          <p:nvPr/>
        </p:nvSpPr>
        <p:spPr>
          <a:xfrm>
            <a:off x="5978284" y="2795046"/>
            <a:ext cx="587779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Gives us an idea of what variables will be the most successful in models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7BB80C5-434A-4DEE-9D47-3EEBFE95B540}"/>
              </a:ext>
            </a:extLst>
          </p:cNvPr>
          <p:cNvSpPr txBox="1">
            <a:spLocks/>
          </p:cNvSpPr>
          <p:nvPr/>
        </p:nvSpPr>
        <p:spPr>
          <a:xfrm>
            <a:off x="5978284" y="4140840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Expect high correlation between price, house size and number of bed/bath rooms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E3AFB-BD56-EE94-7E05-3602098DE19C}"/>
              </a:ext>
            </a:extLst>
          </p:cNvPr>
          <p:cNvSpPr txBox="1"/>
          <p:nvPr/>
        </p:nvSpPr>
        <p:spPr>
          <a:xfrm>
            <a:off x="1053137" y="6448127"/>
            <a:ext cx="1080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https://www.freecodecamp.org/news/</a:t>
            </a:r>
          </a:p>
        </p:txBody>
      </p:sp>
    </p:spTree>
    <p:extLst>
      <p:ext uri="{BB962C8B-B14F-4D97-AF65-F5344CB8AC3E}">
        <p14:creationId xmlns:p14="http://schemas.microsoft.com/office/powerpoint/2010/main" val="73839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1">
            <a:extLst>
              <a:ext uri="{FF2B5EF4-FFF2-40B4-BE49-F238E27FC236}">
                <a16:creationId xmlns:a16="http://schemas.microsoft.com/office/drawing/2014/main" id="{E63D96A6-D84B-4C87-A510-07839186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2733612"/>
            <a:ext cx="5346755" cy="1211264"/>
          </a:xfrm>
          <a:prstGeom prst="rect">
            <a:avLst/>
          </a:prstGeom>
        </p:spPr>
      </p:pic>
      <p:pic>
        <p:nvPicPr>
          <p:cNvPr id="16" name="shape1">
            <a:extLst>
              <a:ext uri="{FF2B5EF4-FFF2-40B4-BE49-F238E27FC236}">
                <a16:creationId xmlns:a16="http://schemas.microsoft.com/office/drawing/2014/main" id="{5DDC8F29-CAA1-46EF-934B-4C50F1C2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4078848"/>
            <a:ext cx="5346755" cy="1211264"/>
          </a:xfrm>
          <a:prstGeom prst="rect">
            <a:avLst/>
          </a:prstGeom>
        </p:spPr>
      </p:pic>
      <p:pic>
        <p:nvPicPr>
          <p:cNvPr id="17" name="shape1">
            <a:extLst>
              <a:ext uri="{FF2B5EF4-FFF2-40B4-BE49-F238E27FC236}">
                <a16:creationId xmlns:a16="http://schemas.microsoft.com/office/drawing/2014/main" id="{6FC912CB-FCFB-4E30-84EE-992CCF6A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5506434"/>
            <a:ext cx="5346755" cy="1211264"/>
          </a:xfrm>
          <a:prstGeom prst="rect">
            <a:avLst/>
          </a:prstGeom>
        </p:spPr>
      </p:pic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1327967"/>
            <a:ext cx="5346755" cy="118261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66438" y="1335854"/>
            <a:ext cx="5346755" cy="530484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Linear Regression</a:t>
            </a:r>
          </a:p>
          <a:p>
            <a:pPr lvl="4"/>
            <a:r>
              <a:rPr lang="en-US" dirty="0"/>
              <a:t>Linear regression model used to predict price based on zip code, bed, bath, acreage, and house size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sz="3200" dirty="0"/>
              <a:t>Models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685261"/>
            <a:ext cx="5346755" cy="1259615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Decision Tree</a:t>
            </a:r>
          </a:p>
          <a:p>
            <a:pPr lvl="0"/>
            <a:r>
              <a:rPr lang="en-US" sz="1200" b="0" dirty="0"/>
              <a:t>With </a:t>
            </a:r>
            <a:r>
              <a:rPr lang="en-US" sz="1200" b="0" dirty="0" err="1"/>
              <a:t>sklearn</a:t>
            </a:r>
            <a:r>
              <a:rPr lang="en-US" sz="1200" b="0" dirty="0"/>
              <a:t>, used beds, baths, acreage, square footage, and zip code as features and price as target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38168" y="4018232"/>
            <a:ext cx="5346755" cy="127188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</a:t>
            </a:r>
          </a:p>
          <a:p>
            <a:r>
              <a:rPr lang="en-US" sz="1200" b="0" dirty="0"/>
              <a:t>Attempted running several different versions and variations</a:t>
            </a:r>
          </a:p>
          <a:p>
            <a:r>
              <a:rPr lang="en-US" sz="1200" b="0" dirty="0"/>
              <a:t>Model used beds, baths, and house size to predict price</a:t>
            </a:r>
          </a:p>
        </p:txBody>
      </p:sp>
      <p:sp>
        <p:nvSpPr>
          <p:cNvPr id="11" name="body1">
            <a:extLst>
              <a:ext uri="{FF2B5EF4-FFF2-40B4-BE49-F238E27FC236}">
                <a16:creationId xmlns:a16="http://schemas.microsoft.com/office/drawing/2014/main" id="{FEA62AC2-C83F-4B92-96BF-DBF691E70350}"/>
              </a:ext>
            </a:extLst>
          </p:cNvPr>
          <p:cNvSpPr txBox="1">
            <a:spLocks/>
          </p:cNvSpPr>
          <p:nvPr/>
        </p:nvSpPr>
        <p:spPr>
          <a:xfrm>
            <a:off x="5516621" y="5464787"/>
            <a:ext cx="5346755" cy="118247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  <a:p>
            <a:r>
              <a:rPr lang="en-US" sz="1200" b="0" dirty="0"/>
              <a:t>Using </a:t>
            </a:r>
            <a:r>
              <a:rPr lang="en-US" sz="1200" b="0" dirty="0" err="1"/>
              <a:t>Pyspark</a:t>
            </a:r>
            <a:r>
              <a:rPr lang="en-US" sz="1200" b="0" dirty="0"/>
              <a:t>, predicted price with beds, baths, acreage, zip code, square footage, and broker</a:t>
            </a:r>
          </a:p>
        </p:txBody>
      </p:sp>
    </p:spTree>
    <p:extLst>
      <p:ext uri="{BB962C8B-B14F-4D97-AF65-F5344CB8AC3E}">
        <p14:creationId xmlns:p14="http://schemas.microsoft.com/office/powerpoint/2010/main" val="367284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121541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Linear Regression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70335-0291-4C95-9908-5E80C23C1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" y="1855470"/>
            <a:ext cx="5543550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6A95D-D12E-4ADA-8F61-E4249ED6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449" y="1856740"/>
            <a:ext cx="62007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4155</TotalTime>
  <Words>595</Words>
  <Application>Microsoft Office PowerPoint</Application>
  <PresentationFormat>Widescreen</PresentationFormat>
  <Paragraphs>86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等线</vt:lpstr>
      <vt:lpstr>宋体</vt:lpstr>
      <vt:lpstr>Arial</vt:lpstr>
      <vt:lpstr>Calibri</vt:lpstr>
      <vt:lpstr>Poppins Light</vt:lpstr>
      <vt:lpstr>Poppins Medium</vt:lpstr>
      <vt:lpstr>Poppins Regular</vt:lpstr>
      <vt:lpstr>Poppins SemiBold</vt:lpstr>
      <vt:lpstr>Office 主题​​</vt:lpstr>
      <vt:lpstr>Microsoft Excel Worksheet</vt:lpstr>
      <vt:lpstr>Michigan Real Estate Price Predictor Models</vt:lpstr>
      <vt:lpstr>Project Overview</vt:lpstr>
      <vt:lpstr>PowerPoint Presentation</vt:lpstr>
      <vt:lpstr>The Cleaned Data</vt:lpstr>
      <vt:lpstr>PowerPoint Presentation</vt:lpstr>
      <vt:lpstr> Tableau Visualization</vt:lpstr>
      <vt:lpstr>This code shows us the correlation between all variables in the data</vt:lpstr>
      <vt:lpstr>Models</vt:lpstr>
      <vt:lpstr>PowerPoint Presentation</vt:lpstr>
      <vt:lpstr>PowerPoint Presentation</vt:lpstr>
      <vt:lpstr>PowerPoint Presentation</vt:lpstr>
      <vt:lpstr>PowerPoint Presentation</vt:lpstr>
      <vt:lpstr>         </vt:lpstr>
      <vt:lpstr>Project 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Williams, Zachary</cp:lastModifiedBy>
  <cp:revision>266</cp:revision>
  <dcterms:created xsi:type="dcterms:W3CDTF">2024-02-29T12:41:16Z</dcterms:created>
  <dcterms:modified xsi:type="dcterms:W3CDTF">2024-06-03T22:48:22Z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907BE583156828286BEF6E65C9873BC7_43</vt:lpwstr>
  </property>
</Properties>
</file>